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59" r:id="rId16"/>
  </p:sldIdLst>
  <p:sldSz cx="12192000" cy="6858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a_CooperBlack" panose="0208090404030B020404" pitchFamily="18" charset="-52"/>
      <p:regular r:id="rId21"/>
    </p:embeddedFont>
    <p:embeddedFont>
      <p:font typeface="AnastasiaScript" panose="02000505070000020002" pitchFamily="2" charset="0"/>
      <p:regular r:id="rId22"/>
    </p:embeddedFont>
    <p:embeddedFont>
      <p:font typeface="Bookman Old Style" panose="02050604050505020204" pitchFamily="18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  <a:srgbClr val="CC66FF"/>
    <a:srgbClr val="FFCC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6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4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0" y="-42862"/>
            <a:ext cx="12192000" cy="6900862"/>
            <a:chOff x="0" y="-42862"/>
            <a:chExt cx="12192000" cy="6900862"/>
          </a:xfrm>
        </p:grpSpPr>
        <p:sp useBgFill="1">
          <p:nvSpPr>
            <p:cNvPr id="8" name="Прямоугольник 7"/>
            <p:cNvSpPr/>
            <p:nvPr userDrawn="1"/>
          </p:nvSpPr>
          <p:spPr>
            <a:xfrm>
              <a:off x="0" y="-42862"/>
              <a:ext cx="12192000" cy="6900862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165100" y="116681"/>
              <a:ext cx="11861800" cy="6581775"/>
            </a:xfrm>
            <a:prstGeom prst="rect">
              <a:avLst/>
            </a:prstGeom>
            <a:blipFill dpi="0"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0" cmpd="tri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EDBB-18EE-4280-82DE-00D96CB52EA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FA25-F8A5-486D-B67C-27A24DD23B2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9397997" y="6368300"/>
            <a:ext cx="2794003" cy="461665"/>
            <a:chOff x="7328593" y="4761664"/>
            <a:chExt cx="3117221" cy="494640"/>
          </a:xfrm>
        </p:grpSpPr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16" cstate="screen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8593" y="4805362"/>
              <a:ext cx="329532" cy="3053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7422121" y="4761664"/>
              <a:ext cx="3023693" cy="49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tx1"/>
                  </a:solidFill>
                  <a:latin typeface="AnastasiaScript" panose="02000505070000020002" pitchFamily="2" charset="0"/>
                </a:rPr>
                <a:t>Наталья Кулакова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49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7.png"/><Relationship Id="rId15" Type="http://schemas.openxmlformats.org/officeDocument/2006/relationships/image" Target="../media/image1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1.png"/><Relationship Id="rId5" Type="http://schemas.openxmlformats.org/officeDocument/2006/relationships/image" Target="../media/image62.png"/><Relationship Id="rId15" Type="http://schemas.openxmlformats.org/officeDocument/2006/relationships/image" Target="../media/image17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34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5" Type="http://schemas.openxmlformats.org/officeDocument/2006/relationships/image" Target="../media/image17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28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59.png"/><Relationship Id="rId12" Type="http://schemas.openxmlformats.org/officeDocument/2006/relationships/image" Target="../media/image77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15.png"/><Relationship Id="rId5" Type="http://schemas.openxmlformats.org/officeDocument/2006/relationships/image" Target="../media/image73.png"/><Relationship Id="rId15" Type="http://schemas.openxmlformats.org/officeDocument/2006/relationships/image" Target="../media/image17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19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709/131624064.449/0_bfb15_150ab49d_XL.png" TargetMode="External"/><Relationship Id="rId13" Type="http://schemas.openxmlformats.org/officeDocument/2006/relationships/hyperlink" Target="http://notforwomen.ru/wp-content/uploads/2011/05/luk-300x278.png" TargetMode="External"/><Relationship Id="rId18" Type="http://schemas.openxmlformats.org/officeDocument/2006/relationships/hyperlink" Target="https://fotki.yandex.ru/next/users/ya-semira/album/367969/view/785150" TargetMode="External"/><Relationship Id="rId3" Type="http://schemas.openxmlformats.org/officeDocument/2006/relationships/hyperlink" Target="http://pngicon.ru/data/media/2/Book3.png" TargetMode="External"/><Relationship Id="rId7" Type="http://schemas.openxmlformats.org/officeDocument/2006/relationships/hyperlink" Target="http://stphotoshop.ru/_nw/0/19513680.png" TargetMode="External"/><Relationship Id="rId12" Type="http://schemas.openxmlformats.org/officeDocument/2006/relationships/hyperlink" Target="http://s1.pic4you.ru/allimage/y2012/09-22/12216/2465858.png" TargetMode="External"/><Relationship Id="rId17" Type="http://schemas.openxmlformats.org/officeDocument/2006/relationships/hyperlink" Target="https://yadi.sk/d/jheAaX9fhdbJE" TargetMode="External"/><Relationship Id="rId2" Type="http://schemas.openxmlformats.org/officeDocument/2006/relationships/hyperlink" Target="http://www.fitfruits.ru/upload/catalog_pic_fruit/grusha1.png" TargetMode="External"/><Relationship Id="rId16" Type="http://schemas.openxmlformats.org/officeDocument/2006/relationships/hyperlink" Target="http://iconizer.net/files/Gifts/orig/cake.png" TargetMode="External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upload/plum_PNG8656.png" TargetMode="External"/><Relationship Id="rId11" Type="http://schemas.openxmlformats.org/officeDocument/2006/relationships/hyperlink" Target="http://i0.wp.com/esprezo.ru/wp-content/uploads/2014/05/triangles-1.jpg" TargetMode="External"/><Relationship Id="rId5" Type="http://schemas.openxmlformats.org/officeDocument/2006/relationships/hyperlink" Target="http://www.funnyteam.it/image/arrow-back-1.png" TargetMode="External"/><Relationship Id="rId15" Type="http://schemas.openxmlformats.org/officeDocument/2006/relationships/hyperlink" Target="http://www.metropolise.ru/upload/iblock/e62/e62ba9fc4f6a7115ae47abf4dba4fc77.png" TargetMode="External"/><Relationship Id="rId10" Type="http://schemas.openxmlformats.org/officeDocument/2006/relationships/hyperlink" Target="http://img-fotki.yandex.ru/get/6401/23869276.68/0_90ebf_b66b1d37_S.jpg" TargetMode="External"/><Relationship Id="rId19" Type="http://schemas.openxmlformats.org/officeDocument/2006/relationships/image" Target="../media/image81.png"/><Relationship Id="rId4" Type="http://schemas.openxmlformats.org/officeDocument/2006/relationships/hyperlink" Target="http://pngimg.com/upload/lemon_PNG3877.png" TargetMode="External"/><Relationship Id="rId9" Type="http://schemas.openxmlformats.org/officeDocument/2006/relationships/hyperlink" Target="http://quecosmetics.ru/files/ingr-large/arbuz.png" TargetMode="External"/><Relationship Id="rId14" Type="http://schemas.openxmlformats.org/officeDocument/2006/relationships/hyperlink" Target="http://www.nachalnikov.net/wp-content/uploads/2012/03/7222384b5185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5.png"/><Relationship Id="rId5" Type="http://schemas.openxmlformats.org/officeDocument/2006/relationships/image" Target="../media/image31.png"/><Relationship Id="rId15" Type="http://schemas.openxmlformats.org/officeDocument/2006/relationships/image" Target="../media/image17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38.png"/><Relationship Id="rId9" Type="http://schemas.openxmlformats.org/officeDocument/2006/relationships/image" Target="../media/image37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4.png"/><Relationship Id="rId5" Type="http://schemas.openxmlformats.org/officeDocument/2006/relationships/image" Target="../media/image39.png"/><Relationship Id="rId15" Type="http://schemas.openxmlformats.org/officeDocument/2006/relationships/image" Target="../media/image17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13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49.png"/><Relationship Id="rId9" Type="http://schemas.openxmlformats.org/officeDocument/2006/relationships/image" Target="../media/image46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000" y="323632"/>
            <a:ext cx="1130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Государственное учреждение образования «Средняя школа № 26 </a:t>
            </a:r>
            <a:r>
              <a:rPr lang="ru-RU" sz="2000" b="1" dirty="0" err="1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г.Гродно</a:t>
            </a:r>
            <a:r>
              <a:rPr lang="ru-RU" sz="2000" b="1" dirty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1700" y="1241901"/>
            <a:ext cx="84963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ln>
                  <a:solidFill>
                    <a:srgbClr val="7030A0"/>
                  </a:solidFill>
                </a:ln>
                <a:solidFill>
                  <a:srgbClr val="CCFFFF"/>
                </a:solidFill>
                <a:latin typeface="a_CooperBlack" panose="0208090404030B020404" pitchFamily="18" charset="-52"/>
              </a:rPr>
              <a:t>Угадай словечко</a:t>
            </a:r>
          </a:p>
          <a:p>
            <a:pPr algn="ctr"/>
            <a:endParaRPr lang="ru-RU" sz="2400" b="1" dirty="0">
              <a:solidFill>
                <a:srgbClr val="CCFFFF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CCFFFF"/>
                </a:solidFill>
                <a:latin typeface="Bookman Old Style" panose="02050604050505020204" pitchFamily="18" charset="0"/>
              </a:rPr>
              <a:t>ДИДАКТИЧЕСКАЯ ИГРА</a:t>
            </a:r>
          </a:p>
          <a:p>
            <a:pPr algn="ctr"/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CCFFFF"/>
                </a:solidFill>
                <a:latin typeface="Bookman Old Style" panose="02050604050505020204" pitchFamily="18" charset="0"/>
              </a:rPr>
              <a:t>Обучение грамоте </a:t>
            </a:r>
          </a:p>
          <a:p>
            <a:pPr algn="ctr"/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CCFFFF"/>
                </a:solidFill>
                <a:latin typeface="Bookman Old Style" panose="02050604050505020204" pitchFamily="18" charset="0"/>
              </a:rPr>
              <a:t>1 класс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CCFFFF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80000" y="4986337"/>
            <a:ext cx="6858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Автор: Кулакова Наталья Ивановна,</a:t>
            </a:r>
          </a:p>
          <a:p>
            <a:pPr algn="r"/>
            <a:r>
              <a:rPr lang="ru-RU" b="1" dirty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учитель начальных классов</a:t>
            </a:r>
          </a:p>
          <a:p>
            <a:pPr algn="r"/>
            <a:r>
              <a:rPr lang="ru-RU" b="1" dirty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2016 год</a:t>
            </a:r>
            <a:endParaRPr lang="be-BY" b="1" dirty="0">
              <a:ln/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0181"/>
            <a:ext cx="4533900" cy="4648200"/>
          </a:xfrm>
          <a:prstGeom prst="rect">
            <a:avLst/>
          </a:prstGeom>
        </p:spPr>
      </p:pic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8600" y="521891"/>
            <a:ext cx="1203960" cy="1203960"/>
          </a:xfrm>
          <a:prstGeom prst="rect">
            <a:avLst/>
          </a:prstGeom>
        </p:spPr>
      </p:pic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07" y="59801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37" y="901054"/>
            <a:ext cx="2374396" cy="2311786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876459" y="774699"/>
            <a:ext cx="2032000" cy="2306965"/>
          </a:xfrm>
          <a:prstGeom prst="round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0070C0"/>
                </a:solidFill>
                <a:latin typeface="a_CooperBlack" panose="0208090404030B020404" pitchFamily="18" charset="-52"/>
              </a:rPr>
              <a:t>С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0" cy="1528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4925326"/>
            <a:ext cx="1761140" cy="1529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37" y="4834262"/>
            <a:ext cx="1761140" cy="153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58" y="4925326"/>
            <a:ext cx="1761140" cy="1529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88" y="4925326"/>
            <a:ext cx="1761140" cy="1529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83071"/>
            <a:ext cx="1754301" cy="15240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9" y="3080100"/>
            <a:ext cx="1761139" cy="152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8" y="3080100"/>
            <a:ext cx="1761139" cy="1529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45" y="3212840"/>
            <a:ext cx="3695700" cy="378886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157009" y="3946280"/>
            <a:ext cx="1323804" cy="1160994"/>
            <a:chOff x="2157009" y="3946280"/>
            <a:chExt cx="1323804" cy="116099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8635">
              <a:off x="2203571" y="3946280"/>
              <a:ext cx="1277242" cy="110961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009" y="4250926"/>
              <a:ext cx="1030012" cy="856348"/>
            </a:xfrm>
            <a:prstGeom prst="rect">
              <a:avLst/>
            </a:prstGeom>
          </p:spPr>
        </p:pic>
      </p:grpSp>
      <p:pic>
        <p:nvPicPr>
          <p:cNvPr id="23" name="Рисунок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72" y="59166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24818 -0.376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-1881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6588 -0.647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3238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4141 -0.638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37" y="1014982"/>
            <a:ext cx="2374396" cy="2083929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695237" y="774699"/>
            <a:ext cx="2213222" cy="2306965"/>
          </a:xfrm>
          <a:prstGeom prst="round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0070C0"/>
                </a:solidFill>
                <a:latin typeface="a_CooperBlack" panose="0208090404030B020404" pitchFamily="18" charset="-52"/>
              </a:rPr>
              <a:t>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0" cy="1528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4925326"/>
            <a:ext cx="1761140" cy="1529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37" y="4834262"/>
            <a:ext cx="1761140" cy="1529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58" y="4925326"/>
            <a:ext cx="1761140" cy="153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88" y="4925326"/>
            <a:ext cx="1761140" cy="1529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83071"/>
            <a:ext cx="1754301" cy="15240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9" y="3080100"/>
            <a:ext cx="1761139" cy="152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8" y="3080100"/>
            <a:ext cx="1761139" cy="1529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45" y="3212840"/>
            <a:ext cx="3695700" cy="378886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157009" y="3946280"/>
            <a:ext cx="1323804" cy="1160994"/>
            <a:chOff x="2157009" y="3946280"/>
            <a:chExt cx="1323804" cy="116099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8635">
              <a:off x="2203571" y="3946280"/>
              <a:ext cx="1277242" cy="110961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009" y="4250926"/>
              <a:ext cx="1030012" cy="856348"/>
            </a:xfrm>
            <a:prstGeom prst="rect">
              <a:avLst/>
            </a:prstGeom>
          </p:spPr>
        </p:pic>
      </p:grpSp>
      <p:pic>
        <p:nvPicPr>
          <p:cNvPr id="23" name="Рисунок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72" y="59166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4049 -0.6495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3247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41081 -0.38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-1902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23438 -0.380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1902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2032 -0.6518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325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1393 -0.6430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94" y="1084455"/>
            <a:ext cx="2586947" cy="1995645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655480" y="774699"/>
            <a:ext cx="2252979" cy="2306965"/>
          </a:xfrm>
          <a:prstGeom prst="round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0070C0"/>
                </a:solidFill>
                <a:latin typeface="a_CooperBlack" panose="0208090404030B020404" pitchFamily="18" charset="-52"/>
              </a:rPr>
              <a:t>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0" cy="1528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4925326"/>
            <a:ext cx="1761140" cy="1529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37" y="4834262"/>
            <a:ext cx="1761140" cy="1529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58" y="4925326"/>
            <a:ext cx="1761140" cy="1529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88" y="4925326"/>
            <a:ext cx="1761140" cy="1529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83071"/>
            <a:ext cx="1754301" cy="15240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9" y="3080100"/>
            <a:ext cx="1761139" cy="152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8" y="3080100"/>
            <a:ext cx="1761139" cy="1529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45" y="3212840"/>
            <a:ext cx="3695700" cy="378886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157009" y="3946280"/>
            <a:ext cx="1323804" cy="1160994"/>
            <a:chOff x="2157009" y="3946280"/>
            <a:chExt cx="1323804" cy="116099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8635">
              <a:off x="2203571" y="3946280"/>
              <a:ext cx="1277242" cy="110961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009" y="4250926"/>
              <a:ext cx="1030012" cy="856348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62568"/>
            <a:ext cx="1754301" cy="1524058"/>
          </a:xfrm>
          <a:prstGeom prst="rect">
            <a:avLst/>
          </a:prstGeom>
        </p:spPr>
      </p:pic>
      <p:pic>
        <p:nvPicPr>
          <p:cNvPr id="24" name="Рисунок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72" y="59166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5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46641 -0.382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-191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138 -0.6518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3259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4306 -0.651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-32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9909 -0.379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40" y="323334"/>
            <a:ext cx="3461474" cy="2954423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77488" y="774699"/>
            <a:ext cx="2430971" cy="2306965"/>
          </a:xfrm>
          <a:prstGeom prst="round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0070C0"/>
                </a:solidFill>
                <a:latin typeface="a_CooperBlack" panose="0208090404030B020404" pitchFamily="18" charset="-52"/>
              </a:rPr>
              <a:t>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0" cy="1528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4925326"/>
            <a:ext cx="1761140" cy="1529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37" y="4834262"/>
            <a:ext cx="1761140" cy="1529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58" y="4925326"/>
            <a:ext cx="1761140" cy="1529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88" y="4925326"/>
            <a:ext cx="1761140" cy="1529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83071"/>
            <a:ext cx="1754301" cy="15240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9" y="3080100"/>
            <a:ext cx="1761140" cy="152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8" y="3080100"/>
            <a:ext cx="1761139" cy="1529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45" y="3212840"/>
            <a:ext cx="3695700" cy="378886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157009" y="3946280"/>
            <a:ext cx="1323804" cy="1160994"/>
            <a:chOff x="2157009" y="3946280"/>
            <a:chExt cx="1323804" cy="116099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8635">
              <a:off x="2203571" y="3946280"/>
              <a:ext cx="1277242" cy="110961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009" y="4250926"/>
              <a:ext cx="1030012" cy="856348"/>
            </a:xfrm>
            <a:prstGeom prst="rect">
              <a:avLst/>
            </a:prstGeom>
          </p:spPr>
        </p:pic>
      </p:grpSp>
      <p:pic>
        <p:nvPicPr>
          <p:cNvPr id="23" name="Рисунок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72" y="59166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0157 -0.382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-1914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40651 -0.638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-3194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23125 -0.651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325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14388 -0.382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1914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15847 -0.647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00" y="455041"/>
            <a:ext cx="8801100" cy="6072759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241300"/>
            <a:ext cx="1219200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142" y="974270"/>
            <a:ext cx="2049463" cy="2927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168" y="241300"/>
            <a:ext cx="1719264" cy="24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5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873" y="671223"/>
            <a:ext cx="802495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hlinkClick r:id="rId2"/>
              </a:rPr>
              <a:t>ГРУША</a:t>
            </a:r>
            <a:r>
              <a:rPr lang="ru-RU" sz="2800" b="1" dirty="0"/>
              <a:t>                              </a:t>
            </a:r>
            <a:r>
              <a:rPr lang="ru-RU" sz="2800" b="1" dirty="0">
                <a:hlinkClick r:id="rId3"/>
              </a:rPr>
              <a:t>КНИГА</a:t>
            </a:r>
            <a:endParaRPr lang="ru-RU" sz="2800" b="1" dirty="0"/>
          </a:p>
          <a:p>
            <a:r>
              <a:rPr lang="ru-RU" sz="2800" b="1" dirty="0">
                <a:hlinkClick r:id="rId4"/>
              </a:rPr>
              <a:t>ЛИМОН</a:t>
            </a:r>
            <a:r>
              <a:rPr lang="ru-RU" sz="2800" b="1" dirty="0"/>
              <a:t>                             </a:t>
            </a:r>
            <a:r>
              <a:rPr lang="ru-RU" sz="2800" b="1" dirty="0">
                <a:hlinkClick r:id="rId5"/>
              </a:rPr>
              <a:t>КНОПКА «НАЗАД»</a:t>
            </a:r>
            <a:endParaRPr lang="ru-RU" sz="2800" b="1" dirty="0"/>
          </a:p>
          <a:p>
            <a:r>
              <a:rPr lang="ru-RU" sz="2800" b="1" dirty="0">
                <a:hlinkClick r:id="rId6"/>
              </a:rPr>
              <a:t>СЛИВА</a:t>
            </a:r>
            <a:r>
              <a:rPr lang="ru-RU" sz="2800" b="1" dirty="0"/>
              <a:t>                               </a:t>
            </a:r>
            <a:r>
              <a:rPr lang="ru-RU" sz="2800" b="1" dirty="0">
                <a:hlinkClick r:id="rId5"/>
              </a:rPr>
              <a:t>КНОПКА «ВЫХОД»</a:t>
            </a:r>
            <a:endParaRPr lang="ru-RU" sz="2800" b="1" dirty="0"/>
          </a:p>
          <a:p>
            <a:r>
              <a:rPr lang="ru-RU" sz="2800" b="1" dirty="0">
                <a:hlinkClick r:id="rId7"/>
              </a:rPr>
              <a:t>ВИШНЯ</a:t>
            </a:r>
            <a:r>
              <a:rPr lang="ru-RU" sz="2800" b="1" dirty="0"/>
              <a:t>                             </a:t>
            </a:r>
            <a:r>
              <a:rPr lang="ru-RU" sz="2800" b="1" dirty="0">
                <a:hlinkClick r:id="rId8"/>
              </a:rPr>
              <a:t>СМУРФИК И НАДПИСЬЮ</a:t>
            </a:r>
            <a:endParaRPr lang="ru-RU" sz="2800" b="1" dirty="0"/>
          </a:p>
          <a:p>
            <a:r>
              <a:rPr lang="ru-RU" sz="2800" b="1" dirty="0">
                <a:hlinkClick r:id="rId9"/>
              </a:rPr>
              <a:t>АРБУЗ</a:t>
            </a:r>
            <a:r>
              <a:rPr lang="ru-RU" sz="2800" b="1" dirty="0"/>
              <a:t>                                 </a:t>
            </a:r>
            <a:r>
              <a:rPr lang="ru-RU" sz="2800" b="1" dirty="0">
                <a:hlinkClick r:id="rId10"/>
              </a:rPr>
              <a:t>САЛЮТ</a:t>
            </a:r>
            <a:endParaRPr lang="ru-RU" sz="2800" b="1" dirty="0"/>
          </a:p>
          <a:p>
            <a:r>
              <a:rPr lang="ru-RU" sz="2800" b="1" dirty="0">
                <a:hlinkClick r:id="rId9"/>
              </a:rPr>
              <a:t>ДЫНЯ</a:t>
            </a:r>
            <a:r>
              <a:rPr lang="ru-RU" sz="2800" b="1" dirty="0"/>
              <a:t>                                  </a:t>
            </a:r>
            <a:r>
              <a:rPr lang="ru-RU" sz="2800" b="1" dirty="0">
                <a:hlinkClick r:id="rId11"/>
              </a:rPr>
              <a:t>ФОНОВЫЙ РИСУНОК</a:t>
            </a:r>
            <a:endParaRPr lang="ru-RU" sz="2800" b="1" dirty="0"/>
          </a:p>
          <a:p>
            <a:r>
              <a:rPr lang="ru-RU" sz="2800" b="1" dirty="0">
                <a:hlinkClick r:id="rId12"/>
              </a:rPr>
              <a:t>ТЫКВА</a:t>
            </a:r>
            <a:endParaRPr lang="ru-RU" sz="2800" b="1" dirty="0"/>
          </a:p>
          <a:p>
            <a:r>
              <a:rPr lang="ru-RU" sz="2800" b="1" dirty="0">
                <a:hlinkClick r:id="rId13"/>
              </a:rPr>
              <a:t>ЛУК</a:t>
            </a:r>
            <a:endParaRPr lang="ru-RU" sz="2800" b="1" dirty="0"/>
          </a:p>
          <a:p>
            <a:r>
              <a:rPr lang="ru-RU" sz="2800" b="1" dirty="0">
                <a:hlinkClick r:id="rId14"/>
              </a:rPr>
              <a:t>СЫР</a:t>
            </a:r>
            <a:endParaRPr lang="ru-RU" sz="2800" b="1" dirty="0"/>
          </a:p>
          <a:p>
            <a:r>
              <a:rPr lang="ru-RU" sz="2800" b="1" dirty="0">
                <a:hlinkClick r:id="rId15"/>
              </a:rPr>
              <a:t>КЕКС</a:t>
            </a:r>
            <a:endParaRPr lang="ru-RU" sz="2800" b="1" dirty="0"/>
          </a:p>
          <a:p>
            <a:r>
              <a:rPr lang="ru-RU" sz="2800" b="1" dirty="0">
                <a:hlinkClick r:id="rId16"/>
              </a:rPr>
              <a:t>ТОРТ</a:t>
            </a:r>
            <a:endParaRPr lang="ru-RU" sz="2800" b="1" dirty="0"/>
          </a:p>
          <a:p>
            <a:r>
              <a:rPr lang="be-BY" sz="2800" b="1" dirty="0">
                <a:hlinkClick r:id="rId17"/>
              </a:rPr>
              <a:t>КУБ</a:t>
            </a:r>
            <a:r>
              <a:rPr lang="ru-RU" sz="2800" b="1" dirty="0">
                <a:hlinkClick r:id="rId17"/>
              </a:rPr>
              <a:t>ИКИ</a:t>
            </a:r>
            <a:endParaRPr lang="en-US" sz="2800" b="1" dirty="0"/>
          </a:p>
          <a:p>
            <a:r>
              <a:rPr lang="ru-RU" sz="2800" b="1" dirty="0">
                <a:hlinkClick r:id="rId18"/>
              </a:rPr>
              <a:t>СМУРФИК С КУБИКАМИ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0793" y="-547977"/>
            <a:ext cx="2438400" cy="2438400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8206">
            <a:off x="10561555" y="72468"/>
            <a:ext cx="1363245" cy="13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230848"/>
            <a:ext cx="11455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01B08"/>
                </a:solidFill>
                <a:latin typeface="a_CooperBlack" panose="0208090404030B020404" pitchFamily="18" charset="-52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_CooperBlack" panose="0208090404030B020404" pitchFamily="18" charset="-52"/>
              </a:rPr>
              <a:t>Дорогой друг!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_CooperBlack" panose="0208090404030B020404" pitchFamily="18" charset="-52"/>
              </a:rPr>
              <a:t>Злодей </a:t>
            </a:r>
            <a:r>
              <a:rPr lang="ru-RU" sz="3200" dirty="0" err="1">
                <a:solidFill>
                  <a:schemeClr val="bg1"/>
                </a:solidFill>
                <a:latin typeface="a_CooperBlack" panose="0208090404030B020404" pitchFamily="18" charset="-52"/>
              </a:rPr>
              <a:t>Гаргамель</a:t>
            </a:r>
            <a:r>
              <a:rPr lang="ru-RU" sz="3200" dirty="0">
                <a:solidFill>
                  <a:schemeClr val="bg1"/>
                </a:solidFill>
                <a:latin typeface="a_CooperBlack" panose="0208090404030B020404" pitchFamily="18" charset="-52"/>
              </a:rPr>
              <a:t> заколдовал слова </a:t>
            </a:r>
            <a:r>
              <a:rPr lang="ru-RU" sz="3200">
                <a:solidFill>
                  <a:schemeClr val="bg1"/>
                </a:solidFill>
                <a:latin typeface="a_CooperBlack" panose="0208090404030B020404" pitchFamily="18" charset="-52"/>
              </a:rPr>
              <a:t>и перепутал </a:t>
            </a:r>
            <a:r>
              <a:rPr lang="ru-RU" sz="3200" dirty="0">
                <a:solidFill>
                  <a:schemeClr val="bg1"/>
                </a:solidFill>
                <a:latin typeface="a_CooperBlack" panose="0208090404030B020404" pitchFamily="18" charset="-52"/>
              </a:rPr>
              <a:t>все кубики с буквами. Помоги мне разгадать слова-загадки. Ты можешь воспользоваться подсказкой: внимательно посмотри на первую букву и попробуй назвать слово. Запомни его, а потом отметь те буквы, которых в этом слове нет.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0" y="3170565"/>
            <a:ext cx="3695700" cy="3788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05" y="4824010"/>
            <a:ext cx="1277242" cy="1109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7447" y="4593985"/>
            <a:ext cx="7033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dirty="0">
                <a:solidFill>
                  <a:schemeClr val="bg1"/>
                </a:solidFill>
                <a:latin typeface="a_CooperBlack" panose="0208090404030B020404" pitchFamily="18" charset="-52"/>
              </a:rPr>
              <a:t>Этот кубик поможет</a:t>
            </a:r>
          </a:p>
          <a:p>
            <a:r>
              <a:rPr lang="be-BY" sz="3200" dirty="0">
                <a:solidFill>
                  <a:schemeClr val="bg1"/>
                </a:solidFill>
                <a:latin typeface="a_CooperBlack" panose="0208090404030B020404" pitchFamily="18" charset="-52"/>
              </a:rPr>
              <a:t>тебе проверить правильность</a:t>
            </a:r>
          </a:p>
          <a:p>
            <a:r>
              <a:rPr lang="be-BY" sz="3200" dirty="0">
                <a:solidFill>
                  <a:schemeClr val="bg1"/>
                </a:solidFill>
                <a:latin typeface="a_CooperBlack" panose="0208090404030B020404" pitchFamily="18" charset="-52"/>
              </a:rPr>
              <a:t>выполненія задания</a:t>
            </a:r>
            <a:endParaRPr lang="ru-RU" sz="3200" dirty="0">
              <a:solidFill>
                <a:schemeClr val="bg1"/>
              </a:solidFill>
              <a:latin typeface="a_CooperBlack" panose="0208090404030B020404" pitchFamily="18" charset="-52"/>
            </a:endParaRP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855" y="5786291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45" y="3212840"/>
            <a:ext cx="3695700" cy="37888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59" y="370453"/>
            <a:ext cx="1866741" cy="2800112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876459" y="774699"/>
            <a:ext cx="2032000" cy="2306965"/>
          </a:xfrm>
          <a:prstGeom prst="round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0070C0"/>
                </a:solidFill>
                <a:latin typeface="a_CooperBlack" panose="0208090404030B020404" pitchFamily="18" charset="-52"/>
              </a:rPr>
              <a:t>Г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1" cy="1528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079" y="4925326"/>
            <a:ext cx="1761140" cy="153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37" y="4834262"/>
            <a:ext cx="1761140" cy="153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58" y="4925326"/>
            <a:ext cx="1761140" cy="153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88" y="4925326"/>
            <a:ext cx="1761140" cy="153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80100"/>
            <a:ext cx="1754301" cy="153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9" y="3080100"/>
            <a:ext cx="1761140" cy="152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8" y="3080100"/>
            <a:ext cx="1761140" cy="1529999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157009" y="3946280"/>
            <a:ext cx="1323804" cy="1160994"/>
            <a:chOff x="2157009" y="3946280"/>
            <a:chExt cx="1323804" cy="116099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8635">
              <a:off x="2203571" y="3946280"/>
              <a:ext cx="1277242" cy="110961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009" y="4250926"/>
              <a:ext cx="1030012" cy="856348"/>
            </a:xfrm>
            <a:prstGeom prst="rect">
              <a:avLst/>
            </a:prstGeom>
          </p:spPr>
        </p:pic>
      </p:grp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72" y="59166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0671 L -0.02356 -0.378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-1925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231 L -0.40873 -0.63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3" y="-3185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31 L -0.10885 -0.647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3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463 L 0.35443 -0.648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3263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463 L -0.02305 -0.379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58" y="556591"/>
            <a:ext cx="2881310" cy="2670013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638634" y="791027"/>
            <a:ext cx="2369258" cy="2306965"/>
          </a:xfrm>
          <a:prstGeom prst="round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0070C0"/>
                </a:solidFill>
                <a:latin typeface="a_CooperBlack" panose="0208090404030B020404" pitchFamily="18" charset="-52"/>
              </a:rPr>
              <a:t>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0" cy="1528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4925326"/>
            <a:ext cx="1761140" cy="153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37" y="4834262"/>
            <a:ext cx="1761140" cy="153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58" y="4925326"/>
            <a:ext cx="1761140" cy="1529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008" y="4925326"/>
            <a:ext cx="1754300" cy="153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83071"/>
            <a:ext cx="1754301" cy="15240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9" y="3080100"/>
            <a:ext cx="1761140" cy="152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8" y="3080100"/>
            <a:ext cx="1761139" cy="1529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45" y="3212840"/>
            <a:ext cx="3695700" cy="378886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157009" y="3946280"/>
            <a:ext cx="1323804" cy="1160994"/>
            <a:chOff x="2157009" y="3946280"/>
            <a:chExt cx="1323804" cy="116099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8635">
              <a:off x="2203571" y="3946280"/>
              <a:ext cx="1277242" cy="110961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009" y="4250926"/>
              <a:ext cx="1030012" cy="856348"/>
            </a:xfrm>
            <a:prstGeom prst="rect">
              <a:avLst/>
            </a:prstGeom>
          </p:spPr>
        </p:pic>
      </p:grpSp>
      <p:pic>
        <p:nvPicPr>
          <p:cNvPr id="22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72" y="59166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8 1.85185E-6 L -0.07227 -0.376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-1881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10781 -0.6451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1" y="-3226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15508 -0.378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44" y="774699"/>
            <a:ext cx="2493597" cy="2493597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876459" y="774699"/>
            <a:ext cx="2032000" cy="2306965"/>
          </a:xfrm>
          <a:prstGeom prst="round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0070C0"/>
                </a:solidFill>
                <a:latin typeface="a_CooperBlack" panose="0208090404030B020404" pitchFamily="18" charset="-52"/>
              </a:rPr>
              <a:t>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0" cy="1528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4925326"/>
            <a:ext cx="1761140" cy="1529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37" y="4834262"/>
            <a:ext cx="1761140" cy="1529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58" y="4925326"/>
            <a:ext cx="1761140" cy="1529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88" y="4925326"/>
            <a:ext cx="1761140" cy="1529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80100"/>
            <a:ext cx="1754301" cy="153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9" y="3080100"/>
            <a:ext cx="1761139" cy="152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8" y="3080100"/>
            <a:ext cx="1761139" cy="1529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45" y="3212840"/>
            <a:ext cx="3695700" cy="378886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157009" y="3946280"/>
            <a:ext cx="1323804" cy="1160994"/>
            <a:chOff x="2157009" y="3946280"/>
            <a:chExt cx="1323804" cy="116099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8635">
              <a:off x="2203571" y="3946280"/>
              <a:ext cx="1277242" cy="110961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009" y="4250926"/>
              <a:ext cx="1030012" cy="856348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0" cy="1528436"/>
          </a:xfrm>
          <a:prstGeom prst="rect">
            <a:avLst/>
          </a:prstGeom>
        </p:spPr>
      </p:pic>
      <p:pic>
        <p:nvPicPr>
          <p:cNvPr id="24" name="Рисунок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72" y="59166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4805 -0.382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191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33828 -0.638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-319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14141 -0.649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-3247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44232 -0.3828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61" y="372899"/>
            <a:ext cx="2613330" cy="2707202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876459" y="774699"/>
            <a:ext cx="2032000" cy="2306965"/>
          </a:xfrm>
          <a:prstGeom prst="round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0070C0"/>
                </a:solidFill>
                <a:latin typeface="a_CooperBlack" panose="0208090404030B020404" pitchFamily="18" charset="-52"/>
              </a:rPr>
              <a:t>С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0" cy="1528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4925326"/>
            <a:ext cx="1761140" cy="1529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37" y="4834262"/>
            <a:ext cx="1761140" cy="1529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58" y="4925326"/>
            <a:ext cx="1761140" cy="1529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4925326"/>
            <a:ext cx="1761140" cy="1529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83071"/>
            <a:ext cx="1754301" cy="15240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9" y="3080100"/>
            <a:ext cx="1761140" cy="152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8" y="3080100"/>
            <a:ext cx="1761139" cy="1529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45" y="3212840"/>
            <a:ext cx="3695700" cy="378886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157009" y="3946280"/>
            <a:ext cx="1323804" cy="1160994"/>
            <a:chOff x="2157009" y="3946280"/>
            <a:chExt cx="1323804" cy="116099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8635">
              <a:off x="2203571" y="3946280"/>
              <a:ext cx="1277242" cy="110961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009" y="4250926"/>
              <a:ext cx="1030012" cy="856348"/>
            </a:xfrm>
            <a:prstGeom prst="rect">
              <a:avLst/>
            </a:prstGeom>
          </p:spPr>
        </p:pic>
      </p:grpSp>
      <p:pic>
        <p:nvPicPr>
          <p:cNvPr id="23" name="Рисунок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72" y="59166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54206 -0.634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9" y="-317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07227 -0.380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1902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27917 -0.385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192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19453 -0.65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-3259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16094 -0.651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3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44" y="715339"/>
            <a:ext cx="2493597" cy="236476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876459" y="774699"/>
            <a:ext cx="2032000" cy="2306965"/>
          </a:xfrm>
          <a:prstGeom prst="round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0070C0"/>
                </a:solidFill>
                <a:latin typeface="a_CooperBlack" panose="0208090404030B020404" pitchFamily="18" charset="-52"/>
              </a:rPr>
              <a:t>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1" cy="1528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4925326"/>
            <a:ext cx="1761140" cy="1529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37" y="4834262"/>
            <a:ext cx="1761140" cy="1529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58" y="4925326"/>
            <a:ext cx="1761140" cy="1529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88" y="4925326"/>
            <a:ext cx="1761140" cy="1529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80100"/>
            <a:ext cx="1754301" cy="153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9" y="3080100"/>
            <a:ext cx="1761139" cy="152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8" y="3080100"/>
            <a:ext cx="1761139" cy="1529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45" y="3212840"/>
            <a:ext cx="3695700" cy="378886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157009" y="3946280"/>
            <a:ext cx="1323804" cy="1160994"/>
            <a:chOff x="2157009" y="3946280"/>
            <a:chExt cx="1323804" cy="116099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8635">
              <a:off x="2203571" y="3946280"/>
              <a:ext cx="1277242" cy="110961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009" y="4250926"/>
              <a:ext cx="1030012" cy="856348"/>
            </a:xfrm>
            <a:prstGeom prst="rect">
              <a:avLst/>
            </a:prstGeom>
          </p:spPr>
        </p:pic>
      </p:grpSp>
      <p:pic>
        <p:nvPicPr>
          <p:cNvPr id="30" name="Рисунок 2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72" y="59166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0339 -0.378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9" y="-189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9714 -0.64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3247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10885 -0.6474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3238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02305 -0.380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902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5208 -0.6386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5" y="404182"/>
            <a:ext cx="2890796" cy="255203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613345" y="630046"/>
            <a:ext cx="2323782" cy="2306965"/>
          </a:xfrm>
          <a:prstGeom prst="round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0070C0"/>
                </a:solidFill>
                <a:latin typeface="a_CooperBlack" panose="0208090404030B020404" pitchFamily="18" charset="-52"/>
              </a:rPr>
              <a:t>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0" cy="1528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4925326"/>
            <a:ext cx="1761140" cy="1529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37" y="4834262"/>
            <a:ext cx="1761140" cy="1529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58" y="4925326"/>
            <a:ext cx="1761140" cy="1529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88" y="4925326"/>
            <a:ext cx="1761140" cy="153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83071"/>
            <a:ext cx="1754301" cy="15240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9" y="3080100"/>
            <a:ext cx="1761139" cy="152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8" y="3080100"/>
            <a:ext cx="1761139" cy="1529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45" y="3212840"/>
            <a:ext cx="3695700" cy="378886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157009" y="3946280"/>
            <a:ext cx="1323804" cy="1160994"/>
            <a:chOff x="2157009" y="3946280"/>
            <a:chExt cx="1323804" cy="116099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8635">
              <a:off x="2203571" y="3946280"/>
              <a:ext cx="1277242" cy="110961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009" y="4250926"/>
              <a:ext cx="1030012" cy="856348"/>
            </a:xfrm>
            <a:prstGeom prst="rect">
              <a:avLst/>
            </a:prstGeom>
          </p:spPr>
        </p:pic>
      </p:grpSp>
      <p:pic>
        <p:nvPicPr>
          <p:cNvPr id="23" name="Рисунок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72" y="59166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54141 -0.63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-317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2032 -0.64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3247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2224 -0.651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325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0808 -0.380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1902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0138 -0.382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" y="863755"/>
            <a:ext cx="2785477" cy="2349085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559650" y="774699"/>
            <a:ext cx="2348809" cy="2306965"/>
          </a:xfrm>
          <a:prstGeom prst="roundRect">
            <a:avLst/>
          </a:prstGeom>
          <a:solidFill>
            <a:srgbClr val="FFFFFF">
              <a:alpha val="87059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00" dirty="0">
                <a:solidFill>
                  <a:srgbClr val="0070C0"/>
                </a:solidFill>
                <a:latin typeface="a_CooperBlack" panose="0208090404030B020404" pitchFamily="18" charset="-52"/>
              </a:rPr>
              <a:t>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50" y="3081663"/>
            <a:ext cx="1759340" cy="1528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4925326"/>
            <a:ext cx="1761140" cy="1529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37" y="4834262"/>
            <a:ext cx="1761140" cy="1529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58" y="4925326"/>
            <a:ext cx="1761140" cy="1529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88" y="4925326"/>
            <a:ext cx="1761140" cy="1529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57" y="3080100"/>
            <a:ext cx="1754301" cy="153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9" y="3080100"/>
            <a:ext cx="1761139" cy="152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558" y="3080100"/>
            <a:ext cx="1761139" cy="1529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45" y="3212840"/>
            <a:ext cx="3695700" cy="378886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157009" y="3946280"/>
            <a:ext cx="1323804" cy="1160994"/>
            <a:chOff x="2157009" y="3946280"/>
            <a:chExt cx="1323804" cy="116099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08635">
              <a:off x="2203571" y="3946280"/>
              <a:ext cx="1277242" cy="110961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009" y="4250926"/>
              <a:ext cx="1030012" cy="856348"/>
            </a:xfrm>
            <a:prstGeom prst="rect">
              <a:avLst/>
            </a:prstGeom>
          </p:spPr>
        </p:pic>
      </p:grpSp>
      <p:pic>
        <p:nvPicPr>
          <p:cNvPr id="23" name="Рисунок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72" y="5916637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12787 -0.382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-1914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32891 -0.6409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-320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0026 -0.651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325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10495 -0.649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-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C00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129</Words>
  <Application>Microsoft Office PowerPoint</Application>
  <PresentationFormat>Широкоэкранный</PresentationFormat>
  <Paragraphs>38</Paragraphs>
  <Slides>15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Cambria</vt:lpstr>
      <vt:lpstr>a_CooperBlack</vt:lpstr>
      <vt:lpstr>AnastasiaScript</vt:lpstr>
      <vt:lpstr>Arial</vt:lpstr>
      <vt:lpstr>Bookman Old Style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Артём Кулаков</cp:lastModifiedBy>
  <cp:revision>41</cp:revision>
  <dcterms:created xsi:type="dcterms:W3CDTF">2016-07-01T14:56:08Z</dcterms:created>
  <dcterms:modified xsi:type="dcterms:W3CDTF">2016-07-04T07:51:38Z</dcterms:modified>
</cp:coreProperties>
</file>